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63" r:id="rId3"/>
    <p:sldId id="268" r:id="rId4"/>
    <p:sldId id="264" r:id="rId5"/>
    <p:sldId id="265" r:id="rId6"/>
    <p:sldId id="258" r:id="rId7"/>
    <p:sldId id="266" r:id="rId8"/>
    <p:sldId id="260" r:id="rId9"/>
    <p:sldId id="688" r:id="rId10"/>
    <p:sldId id="690" r:id="rId11"/>
    <p:sldId id="691" r:id="rId12"/>
    <p:sldId id="694" r:id="rId13"/>
    <p:sldId id="261" r:id="rId14"/>
    <p:sldId id="262" r:id="rId15"/>
    <p:sldId id="695" r:id="rId16"/>
    <p:sldId id="696" r:id="rId17"/>
    <p:sldId id="6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4"/>
    <p:restoredTop sz="94691"/>
  </p:normalViewPr>
  <p:slideViewPr>
    <p:cSldViewPr snapToGrid="0">
      <p:cViewPr>
        <p:scale>
          <a:sx n="122" d="100"/>
          <a:sy n="122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F2ED-8DCC-E1E4-30FC-F86D10288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80733-50C5-C802-E2F6-048A8941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237D-A627-A242-C46B-2B1501F0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D4AF-3F68-AB68-705F-7AC9FA90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72A95-F836-6731-5B51-2DBA262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1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35E8-CAAF-00BF-D25D-BA9C55BC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C7E4A-A0F1-3955-920D-09C4CAAC0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08D54-784C-9F50-3F01-D04E6D96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2D71-F380-0F22-75A0-2D0B86A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7B04-1B5F-DCDC-78A6-1E501BA6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18E11-3F98-0404-FAA4-5368CCC9F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2ED8-05C7-E002-AF5B-29D9258C9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0407F-463F-161B-1F16-D5BF2E81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B5379-6338-F427-51C1-A75BC212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664D-B575-F2D7-35D4-78C73D4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0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06A8-6A15-A09B-75EC-B69B0C19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64A4-A7E6-5638-B424-8CB0217A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73D9-27D5-6275-457D-0B17A87A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9C6D6-B294-502B-E817-3591AB50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ACC45-BCEB-41C6-6B9E-A70EE55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7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B782-5F2B-3468-F70F-0401A2F3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6BD82-738A-6BA4-0D23-17324870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A2527-058D-4FFB-2944-F38F5432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1686-5B23-9D7C-BFAA-22111FAA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D7D7-F3AC-9791-C6CC-0E9E15AC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5FCE-A147-397C-0083-49542ECC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5A0A-2967-5DD7-9273-4C59FA975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684FC-1655-C40B-26D0-5DF4DCFDF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E1CAF-F824-3725-113B-BCACF0DD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82D3A-01A7-697F-5CBB-4EA9EE91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EB834-0768-2B4E-F1CF-5B327DFD9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5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0230-056C-CDA0-C3EC-AEB3F638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49F8-DCDD-C6DC-1DCB-33F97C89C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A38C-59E1-51AD-2E4A-750132A7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566CD-FECF-0BA2-FDC1-239B31588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61FA2-4463-44EA-6F96-2271D7DF4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73A05-9C71-70A2-2038-981E1B64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8AA3A-A31E-B34A-E172-77641B57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D80A0-7E88-E09C-BFDD-731916A7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9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AB0D-BE94-74BD-2E7A-6036B428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0B15D-C810-B98A-DD93-5FB8206C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4881B-ECFA-B70A-F8B1-17A2813CF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24DCA-0793-2A09-1D23-18477420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7A906-718F-EABA-0D78-72CB9F24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A6A12-0B7E-0A81-3386-FF2AF8B2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F434-788F-9FB8-5A76-D873D4E2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2B8C-9614-0401-8939-6BA0F927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8093-22E1-30DE-C83F-CBC5F69F5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67771-FAF5-2958-0D5B-4617B5A6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A029F-ED23-F12D-03C5-F610AAD4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A9297-0B7B-217F-E0A5-AE619077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147E9-D1FE-0B96-C565-0184A7CD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4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C03E-8EBE-44D3-AF72-B2684F808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A030E9-943F-DD5F-651C-0B6C3F878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F313C-81B5-5505-EF9C-3E9E29276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8A545-C9D7-D8CF-0BEE-6334F02C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C6114-32CE-0373-9C5E-AF1CFAB1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13B0E-DD46-4CAB-DE6D-B62E029B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1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18AB3D-EEE4-5AB6-030D-060F6541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51846-2F36-BDEA-26A2-BF362505C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D49B-BDAF-21FD-9FC7-7E477E9A2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FB1FE-4C8B-EC46-9883-AAD98F1BF55F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3AEC-362B-C4C3-F046-0D27E3AFD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6312-6640-8AB4-0053-23AF30A76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4DBE13-D6C2-864C-AA34-2F6F2969A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6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GCP/paper2lkg" TargetMode="External"/><Relationship Id="rId2" Type="http://schemas.openxmlformats.org/officeDocument/2006/relationships/hyperlink" Target="https://doi.org/10.1145/3701716.371782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9851-A427-BF8A-3BC8-A89BC1C7D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1848"/>
            <a:ext cx="9144000" cy="3255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sz="4000" dirty="0"/>
            </a:br>
            <a:r>
              <a:rPr lang="en-US" sz="4000" dirty="0"/>
              <a:t>Open Local Knowledge Graph Construction from Academic Papers </a:t>
            </a:r>
            <a:br>
              <a:rPr lang="en-US" sz="4000" dirty="0"/>
            </a:br>
            <a:r>
              <a:rPr lang="en-US" sz="4000" dirty="0"/>
              <a:t>Using Generative Large Language Models</a:t>
            </a:r>
            <a:br>
              <a:rPr lang="en-US" sz="4000" dirty="0"/>
            </a:br>
            <a:r>
              <a:rPr lang="en-US" sz="4000" dirty="0"/>
              <a:t>(paper2lkg)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DAC11-1DB7-A27B-7505-C1F64C1C9FBB}"/>
              </a:ext>
            </a:extLst>
          </p:cNvPr>
          <p:cNvSpPr txBox="1"/>
          <p:nvPr/>
        </p:nvSpPr>
        <p:spPr>
          <a:xfrm>
            <a:off x="834607" y="4813737"/>
            <a:ext cx="2903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u7227871@anu.edu.au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Computing, Australian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University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Canberra, ACT,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DA30B-054A-6CC8-EF7B-07DE169157C3}"/>
              </a:ext>
            </a:extLst>
          </p:cNvPr>
          <p:cNvSpPr txBox="1"/>
          <p:nvPr/>
        </p:nvSpPr>
        <p:spPr>
          <a:xfrm>
            <a:off x="4412943" y="4813737"/>
            <a:ext cx="3366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Sergio José Rodríguez Méndez</a:t>
            </a: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Sergio.RodriguezMendez@anu.edu.au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Computing, Australian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University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Canberra, ACT, Australia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50F16-2FBA-6B3D-ADD4-2B316C766BC5}"/>
              </a:ext>
            </a:extLst>
          </p:cNvPr>
          <p:cNvSpPr txBox="1"/>
          <p:nvPr/>
        </p:nvSpPr>
        <p:spPr>
          <a:xfrm>
            <a:off x="8674878" y="4798595"/>
            <a:ext cx="2903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Pouya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Ghiasnezhad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Omran</a:t>
            </a: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P.G.Omran@anu.edu.au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Computing, Australian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University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Canberra, ACT, Australia</a:t>
            </a:r>
          </a:p>
        </p:txBody>
      </p:sp>
    </p:spTree>
    <p:extLst>
      <p:ext uri="{BB962C8B-B14F-4D97-AF65-F5344CB8AC3E}">
        <p14:creationId xmlns:p14="http://schemas.microsoft.com/office/powerpoint/2010/main" val="419183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E45E-75BA-099D-742D-66776A65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53" y="301119"/>
            <a:ext cx="11344431" cy="537081"/>
          </a:xfrm>
        </p:spPr>
        <p:txBody>
          <a:bodyPr>
            <a:normAutofit/>
          </a:bodyPr>
          <a:lstStyle/>
          <a:p>
            <a:r>
              <a:rPr lang="en-US" sz="2650" b="1" dirty="0">
                <a:solidFill>
                  <a:schemeClr val="tx1"/>
                </a:solidFill>
              </a:rPr>
              <a:t>Stage 2: Entity Linking (Entity Disambiguation &amp; Coreference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1F72-30ED-5A4B-A765-BAF7664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CD5A-69F8-7C44-8AF6-D041C925865F}" type="slidenum">
              <a:rPr lang="en-AU" altLang="x-none"/>
              <a:pPr/>
              <a:t>10</a:t>
            </a:fld>
            <a:endParaRPr lang="en-AU" altLang="x-none"/>
          </a:p>
        </p:txBody>
      </p:sp>
      <p:pic>
        <p:nvPicPr>
          <p:cNvPr id="2" name="Picture 1" descr="A diagram of a string&#10;&#10;Description automatically generated">
            <a:extLst>
              <a:ext uri="{FF2B5EF4-FFF2-40B4-BE49-F238E27FC236}">
                <a16:creationId xmlns:a16="http://schemas.microsoft.com/office/drawing/2014/main" id="{2D74A9CA-8172-657B-BC9F-7D3B956E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1" y="838200"/>
            <a:ext cx="5353453" cy="3258039"/>
          </a:xfrm>
          <a:prstGeom prst="rect">
            <a:avLst/>
          </a:prstGeom>
        </p:spPr>
      </p:pic>
      <p:pic>
        <p:nvPicPr>
          <p:cNvPr id="5" name="Picture 4" descr="A diagram of a university&#10;&#10;Description automatically generated">
            <a:extLst>
              <a:ext uri="{FF2B5EF4-FFF2-40B4-BE49-F238E27FC236}">
                <a16:creationId xmlns:a16="http://schemas.microsoft.com/office/drawing/2014/main" id="{87672325-064B-C2B7-D687-4A038E39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15" y="760046"/>
            <a:ext cx="5364669" cy="3336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57C82-3DD2-6FA0-F971-9FC88F23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6" y="4185874"/>
            <a:ext cx="9361714" cy="2371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FF4C7-E6DE-9D88-68DD-7FF4F20A858E}"/>
              </a:ext>
            </a:extLst>
          </p:cNvPr>
          <p:cNvSpPr txBox="1"/>
          <p:nvPr/>
        </p:nvSpPr>
        <p:spPr>
          <a:xfrm>
            <a:off x="10347523" y="4555166"/>
            <a:ext cx="1391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en-AU" altLang="zh-CN" dirty="0"/>
              <a:t>:</a:t>
            </a:r>
          </a:p>
          <a:p>
            <a:endParaRPr lang="en-US" dirty="0"/>
          </a:p>
          <a:p>
            <a:r>
              <a:rPr lang="en-US" dirty="0"/>
              <a:t>1️⃣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</a:p>
          <a:p>
            <a:r>
              <a:rPr lang="en-US" dirty="0"/>
              <a:t>2️⃣</a:t>
            </a:r>
            <a:r>
              <a:rPr lang="zh-CN" altLang="en-US" dirty="0"/>
              <a:t> </a:t>
            </a:r>
            <a:r>
              <a:rPr lang="en-US" altLang="zh-CN" dirty="0"/>
              <a:t>Embed</a:t>
            </a:r>
          </a:p>
          <a:p>
            <a:r>
              <a:rPr lang="en-US" dirty="0"/>
              <a:t>3️⃣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7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E45E-75BA-099D-742D-66776A65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027" y="278284"/>
            <a:ext cx="5351584" cy="572111"/>
          </a:xfrm>
        </p:spPr>
        <p:txBody>
          <a:bodyPr/>
          <a:lstStyle/>
          <a:p>
            <a:r>
              <a:rPr lang="en-US" sz="2650" b="1" dirty="0">
                <a:solidFill>
                  <a:schemeClr val="tx1"/>
                </a:solidFill>
              </a:rPr>
              <a:t>Stage 3: Local Relation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1F72-30ED-5A4B-A765-BAF7664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CD5A-69F8-7C44-8AF6-D041C925865F}" type="slidenum">
              <a:rPr lang="en-AU" altLang="x-none"/>
              <a:pPr/>
              <a:t>11</a:t>
            </a:fld>
            <a:endParaRPr lang="en-AU" altLang="x-none"/>
          </a:p>
        </p:txBody>
      </p:sp>
      <p:pic>
        <p:nvPicPr>
          <p:cNvPr id="2" name="Picture 1" descr="A diagram of a university&#10;&#10;Description automatically generated">
            <a:extLst>
              <a:ext uri="{FF2B5EF4-FFF2-40B4-BE49-F238E27FC236}">
                <a16:creationId xmlns:a16="http://schemas.microsoft.com/office/drawing/2014/main" id="{6CED9001-C61A-AB08-C1F1-D09E126C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13" y="278285"/>
            <a:ext cx="5036442" cy="2671590"/>
          </a:xfrm>
          <a:prstGeom prst="rect">
            <a:avLst/>
          </a:prstGeom>
        </p:spPr>
      </p:pic>
      <p:pic>
        <p:nvPicPr>
          <p:cNvPr id="5" name="Picture 4" descr="A diagram of a string&#10;&#10;Description automatically generated">
            <a:extLst>
              <a:ext uri="{FF2B5EF4-FFF2-40B4-BE49-F238E27FC236}">
                <a16:creationId xmlns:a16="http://schemas.microsoft.com/office/drawing/2014/main" id="{51D27B6E-CB28-6CC0-F550-DC32CF16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41" y="3182720"/>
            <a:ext cx="5440486" cy="330590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7A9B50-AA2D-6F0B-E0D5-AF3F453A777F}"/>
              </a:ext>
            </a:extLst>
          </p:cNvPr>
          <p:cNvSpPr txBox="1">
            <a:spLocks/>
          </p:cNvSpPr>
          <p:nvPr/>
        </p:nvSpPr>
        <p:spPr bwMode="auto">
          <a:xfrm>
            <a:off x="274027" y="934478"/>
            <a:ext cx="5631962" cy="5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133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828754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438339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3047924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cs typeface="+mn-cs"/>
              </a:defRPr>
            </a:lvl6pPr>
            <a:lvl7pPr marL="3657509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cs typeface="+mn-cs"/>
              </a:defRPr>
            </a:lvl7pPr>
            <a:lvl8pPr marL="4267093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cs typeface="+mn-cs"/>
              </a:defRPr>
            </a:lvl8pPr>
            <a:lvl9pPr marL="4876678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67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650" b="1" kern="0" dirty="0"/>
              <a:t>Stage 4: Global Relation Extraction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3404-CF4A-1774-3375-D0BBEF97B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54" y="1960199"/>
            <a:ext cx="3858729" cy="1745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19851-AAB1-D639-5386-991A72D8F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27" y="4146360"/>
            <a:ext cx="5631962" cy="16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E45E-75BA-099D-742D-66776A65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892" y="5345626"/>
            <a:ext cx="4584908" cy="1036148"/>
          </a:xfrm>
        </p:spPr>
        <p:txBody>
          <a:bodyPr>
            <a:normAutofit fontScale="92500"/>
          </a:bodyPr>
          <a:lstStyle/>
          <a:p>
            <a:r>
              <a:rPr lang="en-US" sz="2650" b="1" dirty="0">
                <a:solidFill>
                  <a:schemeClr val="tx1"/>
                </a:solidFill>
              </a:rPr>
              <a:t>Stage 5: Taxonomy Generation &amp; Predicate Resolution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1F72-30ED-5A4B-A765-BAF7664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CD5A-69F8-7C44-8AF6-D041C925865F}" type="slidenum">
              <a:rPr lang="en-AU" altLang="x-none"/>
              <a:pPr/>
              <a:t>12</a:t>
            </a:fld>
            <a:endParaRPr lang="en-AU" altLang="x-none"/>
          </a:p>
        </p:txBody>
      </p:sp>
      <p:pic>
        <p:nvPicPr>
          <p:cNvPr id="7" name="Picture 6" descr="Diagram of a university&#10;&#10;Description automatically generated">
            <a:extLst>
              <a:ext uri="{FF2B5EF4-FFF2-40B4-BE49-F238E27FC236}">
                <a16:creationId xmlns:a16="http://schemas.microsoft.com/office/drawing/2014/main" id="{EEC6E58E-510E-2D59-607A-1B6FA718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9" y="232440"/>
            <a:ext cx="5224001" cy="2447698"/>
          </a:xfrm>
          <a:prstGeom prst="rect">
            <a:avLst/>
          </a:prstGeom>
        </p:spPr>
      </p:pic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6646ABA-92AF-EE09-3D77-A2DB97E5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1" y="2929928"/>
            <a:ext cx="5828949" cy="3580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F14CC4-4149-8954-AC52-1166E95C39DF}"/>
              </a:ext>
            </a:extLst>
          </p:cNvPr>
          <p:cNvSpPr txBox="1"/>
          <p:nvPr/>
        </p:nvSpPr>
        <p:spPr>
          <a:xfrm>
            <a:off x="6768892" y="463659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Idea: </a:t>
            </a:r>
            <a:r>
              <a:rPr lang="en-US" dirty="0"/>
              <a:t>1️⃣</a:t>
            </a:r>
            <a:r>
              <a:rPr lang="zh-CN" altLang="en-US" dirty="0"/>
              <a:t> </a:t>
            </a:r>
            <a:r>
              <a:rPr lang="en-US" altLang="zh-CN" dirty="0"/>
              <a:t>Describe </a:t>
            </a:r>
            <a:r>
              <a:rPr lang="en-US" dirty="0"/>
              <a:t>2️⃣</a:t>
            </a:r>
            <a:r>
              <a:rPr lang="zh-CN" altLang="en-US" dirty="0"/>
              <a:t> </a:t>
            </a:r>
            <a:r>
              <a:rPr lang="en-US" altLang="zh-CN" dirty="0"/>
              <a:t>Embed </a:t>
            </a:r>
            <a:r>
              <a:rPr lang="en-US" dirty="0"/>
              <a:t>3️⃣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C98C1-8B99-F62D-B2F2-874526192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78" y="136525"/>
            <a:ext cx="5311152" cy="405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8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5C01-0327-D2CF-2540-5EA34739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5681" cy="1325563"/>
          </a:xfrm>
        </p:spPr>
        <p:txBody>
          <a:bodyPr/>
          <a:lstStyle/>
          <a:p>
            <a:r>
              <a:rPr lang="en-US" b="1" dirty="0"/>
              <a:t>Evaluation Approaches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BBE88-4F12-0FD2-84BE-80ACED8BF49F}"/>
              </a:ext>
            </a:extLst>
          </p:cNvPr>
          <p:cNvSpPr txBox="1"/>
          <p:nvPr/>
        </p:nvSpPr>
        <p:spPr>
          <a:xfrm>
            <a:off x="7116279" y="4382830"/>
            <a:ext cx="4520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via Application</a:t>
            </a:r>
          </a:p>
          <a:p>
            <a:endParaRPr lang="en-US" dirty="0"/>
          </a:p>
          <a:p>
            <a:r>
              <a:rPr lang="en-US" i="1" dirty="0"/>
              <a:t>Idea: </a:t>
            </a:r>
            <a:r>
              <a:rPr lang="en-AU" i="1" dirty="0"/>
              <a:t>How effectively does a constructed local knowledge graph support answering questions related to the original document?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900D7-3C69-AE2B-FDB4-2A4EDE9B0540}"/>
              </a:ext>
            </a:extLst>
          </p:cNvPr>
          <p:cNvSpPr txBox="1"/>
          <p:nvPr/>
        </p:nvSpPr>
        <p:spPr>
          <a:xfrm>
            <a:off x="1703412" y="4659829"/>
            <a:ext cx="368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via Reverse Engineering</a:t>
            </a:r>
          </a:p>
          <a:p>
            <a:endParaRPr lang="en-US" dirty="0"/>
          </a:p>
          <a:p>
            <a:r>
              <a:rPr lang="en-US" i="1" dirty="0"/>
              <a:t>Idea: How much information can a local knowledge graph preserve?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70129-AF0F-6579-5F79-D1543FE99E8E}"/>
              </a:ext>
            </a:extLst>
          </p:cNvPr>
          <p:cNvSpPr txBox="1"/>
          <p:nvPr/>
        </p:nvSpPr>
        <p:spPr>
          <a:xfrm>
            <a:off x="152807" y="6114846"/>
            <a:ext cx="1203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10 full papers from the ANU academic scholarly knowledge graph</a:t>
            </a:r>
          </a:p>
          <a:p>
            <a:r>
              <a:rPr lang="en-US" dirty="0"/>
              <a:t>100 abstract-only paper from </a:t>
            </a:r>
            <a:r>
              <a:rPr lang="en-US" dirty="0" err="1"/>
              <a:t>SciERC</a:t>
            </a:r>
            <a:r>
              <a:rPr lang="en-US" dirty="0"/>
              <a:t> (</a:t>
            </a:r>
            <a:r>
              <a:rPr lang="en-US" i="1" dirty="0"/>
              <a:t>Entities, Relations, and Coreference for Scientific Knowledge Graph Construction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E29911-4BA6-0A07-68EA-FBF0BAE1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824"/>
            <a:ext cx="5177221" cy="2713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78437-FE8E-5135-6260-57BC2455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561" y="1916442"/>
            <a:ext cx="4520105" cy="1990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83C8AA-D369-6A1E-3D07-EC1DBB0B2D18}"/>
              </a:ext>
            </a:extLst>
          </p:cNvPr>
          <p:cNvSpPr txBox="1"/>
          <p:nvPr/>
        </p:nvSpPr>
        <p:spPr>
          <a:xfrm>
            <a:off x="6946561" y="279874"/>
            <a:ext cx="452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embedding itself is lossy.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evaluate the whole system (paper2lkg + kg-to-test) together</a:t>
            </a:r>
          </a:p>
        </p:txBody>
      </p:sp>
    </p:spTree>
    <p:extLst>
      <p:ext uri="{BB962C8B-B14F-4D97-AF65-F5344CB8AC3E}">
        <p14:creationId xmlns:p14="http://schemas.microsoft.com/office/powerpoint/2010/main" val="8858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691C-16DA-02E6-9DA3-51876E28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62" y="170442"/>
            <a:ext cx="10515600" cy="1325563"/>
          </a:xfrm>
        </p:spPr>
        <p:txBody>
          <a:bodyPr/>
          <a:lstStyle/>
          <a:p>
            <a:r>
              <a:rPr lang="en-US" b="1" dirty="0"/>
              <a:t>Evaluation (Output KG Quality)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CC610-8A46-AE12-EDA5-2597FC62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22" y="1545193"/>
            <a:ext cx="3611885" cy="2841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96A08-1EDE-414C-481E-3C20AD492C08}"/>
              </a:ext>
            </a:extLst>
          </p:cNvPr>
          <p:cNvSpPr txBox="1"/>
          <p:nvPr/>
        </p:nvSpPr>
        <p:spPr>
          <a:xfrm>
            <a:off x="1481959" y="4614041"/>
            <a:ext cx="360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via Reverse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9766E-CCD6-8B5F-B8F9-29354692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64" y="1611642"/>
            <a:ext cx="4381500" cy="292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A47A6-8DF7-11C3-7D00-D30F64547395}"/>
              </a:ext>
            </a:extLst>
          </p:cNvPr>
          <p:cNvSpPr txBox="1"/>
          <p:nvPr/>
        </p:nvSpPr>
        <p:spPr>
          <a:xfrm>
            <a:off x="1765738" y="57491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77CA3D9-419D-60BF-B6ED-D260E657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60015"/>
              </p:ext>
            </p:extLst>
          </p:nvPr>
        </p:nvGraphicFramePr>
        <p:xfrm>
          <a:off x="1858103" y="5246358"/>
          <a:ext cx="2348179" cy="807720"/>
        </p:xfrm>
        <a:graphic>
          <a:graphicData uri="http://schemas.openxmlformats.org/drawingml/2006/table">
            <a:tbl>
              <a:tblPr/>
              <a:tblGrid>
                <a:gridCol w="1235354">
                  <a:extLst>
                    <a:ext uri="{9D8B030D-6E8A-4147-A177-3AD203B41FA5}">
                      <a16:colId xmlns:a16="http://schemas.microsoft.com/office/drawing/2014/main" val="490249557"/>
                    </a:ext>
                  </a:extLst>
                </a:gridCol>
                <a:gridCol w="609905">
                  <a:extLst>
                    <a:ext uri="{9D8B030D-6E8A-4147-A177-3AD203B41FA5}">
                      <a16:colId xmlns:a16="http://schemas.microsoft.com/office/drawing/2014/main" val="75050997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328159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Mean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STD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77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LLaMA3-8B-Q3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0.93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0.016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86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GPT-4o-mini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0.89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0.022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56493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E15B32-A712-C5F1-9350-073A816BB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93649"/>
              </p:ext>
            </p:extLst>
          </p:nvPr>
        </p:nvGraphicFramePr>
        <p:xfrm>
          <a:off x="7444392" y="5269625"/>
          <a:ext cx="2348179" cy="807720"/>
        </p:xfrm>
        <a:graphic>
          <a:graphicData uri="http://schemas.openxmlformats.org/drawingml/2006/table">
            <a:tbl>
              <a:tblPr/>
              <a:tblGrid>
                <a:gridCol w="1235354">
                  <a:extLst>
                    <a:ext uri="{9D8B030D-6E8A-4147-A177-3AD203B41FA5}">
                      <a16:colId xmlns:a16="http://schemas.microsoft.com/office/drawing/2014/main" val="2086682149"/>
                    </a:ext>
                  </a:extLst>
                </a:gridCol>
                <a:gridCol w="609905">
                  <a:extLst>
                    <a:ext uri="{9D8B030D-6E8A-4147-A177-3AD203B41FA5}">
                      <a16:colId xmlns:a16="http://schemas.microsoft.com/office/drawing/2014/main" val="2280239501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344783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Mean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STD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84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LLaMA3-8B-Q3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0.85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0.113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548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GPT-4o-mini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>
                          <a:effectLst/>
                          <a:latin typeface="Microsoft YaHei" panose="020B0503020204020204" pitchFamily="34" charset="-122"/>
                        </a:rPr>
                        <a:t>0.88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buNone/>
                      </a:pPr>
                      <a:r>
                        <a:rPr lang="en-AU" sz="1100" dirty="0">
                          <a:effectLst/>
                          <a:latin typeface="Microsoft YaHei" panose="020B0503020204020204" pitchFamily="34" charset="-122"/>
                        </a:rPr>
                        <a:t>0.089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41533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3D4C18B-B8C2-4F39-2009-3162C497BA8E}"/>
              </a:ext>
            </a:extLst>
          </p:cNvPr>
          <p:cNvSpPr txBox="1"/>
          <p:nvPr/>
        </p:nvSpPr>
        <p:spPr>
          <a:xfrm>
            <a:off x="7247368" y="4614041"/>
            <a:ext cx="27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 via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A2F70-6713-41F3-C684-F060582D087C}"/>
              </a:ext>
            </a:extLst>
          </p:cNvPr>
          <p:cNvSpPr txBox="1"/>
          <p:nvPr/>
        </p:nvSpPr>
        <p:spPr>
          <a:xfrm>
            <a:off x="8343570" y="180490"/>
            <a:ext cx="452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embedding itself is lossy.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evaluate the whole system (paper2lkg + kg-to-test) together</a:t>
            </a:r>
          </a:p>
        </p:txBody>
      </p:sp>
    </p:spTree>
    <p:extLst>
      <p:ext uri="{BB962C8B-B14F-4D97-AF65-F5344CB8AC3E}">
        <p14:creationId xmlns:p14="http://schemas.microsoft.com/office/powerpoint/2010/main" val="2046012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C9EF-9F3F-959B-9BD5-65D61D87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(Complexity)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C49F0-1EFB-832E-77A7-E49759B6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2" y="2333957"/>
            <a:ext cx="5179788" cy="3109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66AB7-D5CF-1363-DE3F-7259AA2B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81" y="1584951"/>
            <a:ext cx="5603004" cy="47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8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1771-D769-CD31-C158-7B6FB090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2109-1794-64EC-2D44-F3297FA4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did we do?</a:t>
            </a:r>
          </a:p>
          <a:p>
            <a:pPr lvl="1"/>
            <a:r>
              <a:rPr lang="en-US" dirty="0"/>
              <a:t>Has presented the paper2lkg pipeline, although it is still experimental and requires further improvement.</a:t>
            </a:r>
          </a:p>
          <a:p>
            <a:pPr lvl="1"/>
            <a:r>
              <a:rPr lang="en-US" dirty="0"/>
              <a:t>Found that such a pipeline may be slow, even though the complexity measure is linear, since every single generative LLM is expensive.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might future research do?</a:t>
            </a:r>
          </a:p>
          <a:p>
            <a:pPr lvl="1"/>
            <a:r>
              <a:rPr lang="en-US" dirty="0"/>
              <a:t>A better LLM-based local academic KGC pipeline with higher output KG quality and lower complexity.</a:t>
            </a:r>
          </a:p>
          <a:p>
            <a:pPr lvl="1"/>
            <a:r>
              <a:rPr lang="en-US" dirty="0"/>
              <a:t>Integrating local academic KG into global academic KG.</a:t>
            </a:r>
          </a:p>
        </p:txBody>
      </p:sp>
    </p:spTree>
    <p:extLst>
      <p:ext uri="{BB962C8B-B14F-4D97-AF65-F5344CB8AC3E}">
        <p14:creationId xmlns:p14="http://schemas.microsoft.com/office/powerpoint/2010/main" val="271682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334E-625D-C6E8-0E08-606EAC3E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FF739-6728-6D0E-4ED4-9490989A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3469"/>
            <a:ext cx="10515600" cy="39334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Paper: </a:t>
            </a:r>
          </a:p>
          <a:p>
            <a:pPr lvl="1"/>
            <a:r>
              <a:rPr lang="en-US" dirty="0">
                <a:hlinkClick r:id="rId2"/>
              </a:rPr>
              <a:t>https://doi.org/10.1145/3701716.3717820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Artifact: </a:t>
            </a:r>
          </a:p>
          <a:p>
            <a:pPr lvl="1"/>
            <a:r>
              <a:rPr lang="en-US" dirty="0">
                <a:hlinkClick r:id="rId3"/>
              </a:rPr>
              <a:t>https://github.com/KGCP/paper2lkg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C0A9-A680-6542-028B-0493139B0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44408"/>
            <a:ext cx="10515600" cy="1325563"/>
          </a:xfrm>
        </p:spPr>
        <p:txBody>
          <a:bodyPr/>
          <a:lstStyle/>
          <a:p>
            <a:r>
              <a:rPr lang="en-US" b="1" dirty="0"/>
              <a:t>Motivation for Building </a:t>
            </a:r>
            <a:r>
              <a:rPr lang="en-US" b="1" u="sng" dirty="0"/>
              <a:t>Local</a:t>
            </a:r>
            <a:r>
              <a:rPr lang="en-US" b="1" dirty="0"/>
              <a:t> Academic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F437-7DDF-BD5B-4EA9-D534AE33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07" y="1594397"/>
            <a:ext cx="5110655" cy="4351338"/>
          </a:xfrm>
        </p:spPr>
        <p:txBody>
          <a:bodyPr/>
          <a:lstStyle/>
          <a:p>
            <a:r>
              <a:rPr lang="en-US" sz="1800" dirty="0"/>
              <a:t>Current academic KGs typically lack a </a:t>
            </a:r>
            <a:r>
              <a:rPr lang="en-US" sz="1800" i="1" dirty="0"/>
              <a:t>detailed</a:t>
            </a:r>
            <a:r>
              <a:rPr lang="en-US" sz="1800" dirty="0"/>
              <a:t> and </a:t>
            </a:r>
            <a:r>
              <a:rPr lang="en-US" sz="1800" i="1" dirty="0"/>
              <a:t>structured</a:t>
            </a:r>
            <a:r>
              <a:rPr lang="en-US" sz="1800" dirty="0"/>
              <a:t> representation of the local knowledge conveyed in each paper.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7B8D9-E729-DFFE-FA2D-6EFDBF45CEFA}"/>
              </a:ext>
            </a:extLst>
          </p:cNvPr>
          <p:cNvSpPr txBox="1"/>
          <p:nvPr/>
        </p:nvSpPr>
        <p:spPr>
          <a:xfrm>
            <a:off x="9656316" y="2037588"/>
            <a:ext cx="2666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global/inter-paper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internal/local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EDC84-4E40-3196-876F-85DF8B40537C}"/>
              </a:ext>
            </a:extLst>
          </p:cNvPr>
          <p:cNvSpPr txBox="1"/>
          <p:nvPr/>
        </p:nvSpPr>
        <p:spPr>
          <a:xfrm>
            <a:off x="9656316" y="4930822"/>
            <a:ext cx="200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about local knowledge within a single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241E-85F8-9754-14CD-672D296256FD}"/>
              </a:ext>
            </a:extLst>
          </p:cNvPr>
          <p:cNvSpPr txBox="1"/>
          <p:nvPr/>
        </p:nvSpPr>
        <p:spPr>
          <a:xfrm>
            <a:off x="6031528" y="1384447"/>
            <a:ext cx="569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1️⃣.</a:t>
            </a:r>
            <a:r>
              <a:rPr lang="zh-CN" altLang="en-US" dirty="0"/>
              <a:t> </a:t>
            </a:r>
            <a:r>
              <a:rPr lang="en-US" dirty="0"/>
              <a:t>What does an academic KG usually have?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3BA0C-12E0-1B1C-C85C-D326B1E973D3}"/>
              </a:ext>
            </a:extLst>
          </p:cNvPr>
          <p:cNvSpPr txBox="1"/>
          <p:nvPr/>
        </p:nvSpPr>
        <p:spPr>
          <a:xfrm>
            <a:off x="5421980" y="4218967"/>
            <a:ext cx="495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2️⃣.</a:t>
            </a:r>
            <a:r>
              <a:rPr lang="zh-CN" altLang="en-US" dirty="0"/>
              <a:t> </a:t>
            </a:r>
            <a:r>
              <a:rPr lang="en-US" dirty="0"/>
              <a:t>What can a </a:t>
            </a:r>
            <a:r>
              <a:rPr lang="en-US" i="1" dirty="0"/>
              <a:t>local</a:t>
            </a:r>
            <a:r>
              <a:rPr lang="en-US" dirty="0"/>
              <a:t> academic KG provide?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3E860-3175-0458-8E1F-972AA476A679}"/>
              </a:ext>
            </a:extLst>
          </p:cNvPr>
          <p:cNvSpPr txBox="1"/>
          <p:nvPr/>
        </p:nvSpPr>
        <p:spPr>
          <a:xfrm>
            <a:off x="714703" y="4238324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3️⃣. What if they are combined?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48CB0-C990-73E8-680D-DCC169575061}"/>
              </a:ext>
            </a:extLst>
          </p:cNvPr>
          <p:cNvSpPr txBox="1"/>
          <p:nvPr/>
        </p:nvSpPr>
        <p:spPr>
          <a:xfrm>
            <a:off x="438807" y="4863741"/>
            <a:ext cx="435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Structured academic knowledge is preserved to a greater extent.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more complex querying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B82704-DAB9-FECA-BC45-02E0B9DB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1" y="1818598"/>
            <a:ext cx="3474191" cy="2350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31895-9561-32A0-2703-86E4BC37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291" y="4791609"/>
            <a:ext cx="3697491" cy="18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66EF0-3394-1027-3F34-FC59EE19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43" y="1551994"/>
            <a:ext cx="8763314" cy="47484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DEA105-A068-C3B6-B43B-08973449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44408"/>
            <a:ext cx="10515600" cy="1325563"/>
          </a:xfrm>
        </p:spPr>
        <p:txBody>
          <a:bodyPr/>
          <a:lstStyle/>
          <a:p>
            <a:r>
              <a:rPr lang="en-US" b="1" dirty="0"/>
              <a:t>Potential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32319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BF0A-46BF-6D4F-159E-A2F8ED8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69971"/>
            <a:ext cx="3161413" cy="5388029"/>
          </a:xfrm>
        </p:spPr>
        <p:txBody>
          <a:bodyPr>
            <a:noAutofit/>
          </a:bodyPr>
          <a:lstStyle/>
          <a:p>
            <a:r>
              <a:rPr lang="en-US" sz="1800" b="1" u="sng" dirty="0"/>
              <a:t>Simple</a:t>
            </a:r>
            <a:r>
              <a:rPr lang="en-US" sz="1800" b="1" dirty="0"/>
              <a:t> to use</a:t>
            </a:r>
            <a:r>
              <a:rPr lang="en-US" sz="1800" dirty="0"/>
              <a:t>: </a:t>
            </a:r>
          </a:p>
          <a:p>
            <a:pPr lvl="1"/>
            <a:r>
              <a:rPr lang="en-US" sz="1800" dirty="0"/>
              <a:t>Minimal or no training or fine-tuning required</a:t>
            </a:r>
          </a:p>
          <a:p>
            <a:r>
              <a:rPr lang="en-US" sz="1800" b="1" dirty="0"/>
              <a:t>More </a:t>
            </a:r>
            <a:r>
              <a:rPr lang="en-US" sz="1800" b="1" u="sng" dirty="0"/>
              <a:t>adaptive</a:t>
            </a:r>
            <a:r>
              <a:rPr lang="en-US" sz="1800" b="1" dirty="0"/>
              <a:t>: </a:t>
            </a:r>
          </a:p>
          <a:p>
            <a:pPr lvl="1"/>
            <a:r>
              <a:rPr lang="en-US" sz="1800" dirty="0"/>
              <a:t>No need to worry about the domain adaptation problem due to a limited fine-tuning dataset.</a:t>
            </a:r>
          </a:p>
          <a:p>
            <a:pPr lvl="1"/>
            <a:r>
              <a:rPr lang="en-US" sz="1800" dirty="0"/>
              <a:t>If the underlying LLM get replaced or upgraded, the local KG construction pipeline should still work.</a:t>
            </a:r>
          </a:p>
          <a:p>
            <a:r>
              <a:rPr lang="en-US" sz="1800" b="1" dirty="0"/>
              <a:t>But high complexity:</a:t>
            </a:r>
          </a:p>
          <a:p>
            <a:pPr lvl="1"/>
            <a:r>
              <a:rPr lang="en-US" sz="1800" dirty="0"/>
              <a:t>Still, worth studying the downside.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349C4F-F104-307A-FB17-269BDFFB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144408"/>
            <a:ext cx="10515600" cy="1325563"/>
          </a:xfrm>
        </p:spPr>
        <p:txBody>
          <a:bodyPr/>
          <a:lstStyle/>
          <a:p>
            <a:r>
              <a:rPr lang="en-US" b="1" dirty="0"/>
              <a:t>Motivation for Using </a:t>
            </a:r>
            <a:r>
              <a:rPr lang="en-US" b="1" u="sng" dirty="0"/>
              <a:t>Generative LLMs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5C0BB8-7DD3-E348-7B0A-4B0EA96F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231" y="1335659"/>
            <a:ext cx="7068881" cy="821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5D4ADE-DB03-5969-1F91-08EB55B4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15" y="2238943"/>
            <a:ext cx="7068881" cy="3928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7A469-D7F9-6B18-E7F6-E4273F29027A}"/>
              </a:ext>
            </a:extLst>
          </p:cNvPr>
          <p:cNvSpPr txBox="1"/>
          <p:nvPr/>
        </p:nvSpPr>
        <p:spPr>
          <a:xfrm>
            <a:off x="5241851" y="625194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Single-Pass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45A85-567A-A8AB-6063-B5A12024FEFD}"/>
              </a:ext>
            </a:extLst>
          </p:cNvPr>
          <p:cNvSpPr txBox="1"/>
          <p:nvPr/>
        </p:nvSpPr>
        <p:spPr>
          <a:xfrm>
            <a:off x="8885277" y="6251944"/>
            <a:ext cx="165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Autoregressive</a:t>
            </a:r>
          </a:p>
        </p:txBody>
      </p:sp>
    </p:spTree>
    <p:extLst>
      <p:ext uri="{BB962C8B-B14F-4D97-AF65-F5344CB8AC3E}">
        <p14:creationId xmlns:p14="http://schemas.microsoft.com/office/powerpoint/2010/main" val="375527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E0A24-084F-F1D4-553C-E2B728C6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736D-DB90-47F1-B4D4-F726DBC91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89" y="2700670"/>
            <a:ext cx="9232604" cy="4157330"/>
          </a:xfrm>
        </p:spPr>
        <p:txBody>
          <a:bodyPr>
            <a:noAutofit/>
          </a:bodyPr>
          <a:lstStyle/>
          <a:p>
            <a:r>
              <a:rPr lang="en-AU" sz="2000" dirty="0"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AU" sz="20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resent a pipeline design and its corresponding prototype that can transform individual papers into their local Knowledge Graph representation, by leveraging generative LLMs as much as possible.</a:t>
            </a:r>
            <a:r>
              <a:rPr lang="en-AU" sz="2000" dirty="0">
                <a:effectLst/>
              </a:rPr>
              <a:t> </a:t>
            </a:r>
          </a:p>
          <a:p>
            <a:endParaRPr lang="en-AU" sz="20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000" dirty="0"/>
              <a:t>Briefly discover the efficiency and efficacy of using such a local KGC pipeline that is mostly based on generative LLMs.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7C9C1E-878D-2AE4-CCDF-7C434862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185" y="1133236"/>
            <a:ext cx="6065630" cy="1325563"/>
          </a:xfrm>
        </p:spPr>
        <p:txBody>
          <a:bodyPr/>
          <a:lstStyle/>
          <a:p>
            <a:pPr algn="ctr"/>
            <a:r>
              <a:rPr lang="en-US" b="1" dirty="0"/>
              <a:t>Goals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4431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019931-8378-F2FD-F8ED-1792DD3B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88" y="726601"/>
            <a:ext cx="11233448" cy="51749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B10EEF3-F113-E54B-EB3D-4EA800B3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744" y="293659"/>
            <a:ext cx="2220310" cy="1325563"/>
          </a:xfrm>
        </p:spPr>
        <p:txBody>
          <a:bodyPr/>
          <a:lstStyle/>
          <a:p>
            <a:pPr algn="ctr"/>
            <a:r>
              <a:rPr lang="en-US" b="1" dirty="0"/>
              <a:t>Input &amp; Output</a:t>
            </a:r>
          </a:p>
        </p:txBody>
      </p:sp>
    </p:spTree>
    <p:extLst>
      <p:ext uri="{BB962C8B-B14F-4D97-AF65-F5344CB8AC3E}">
        <p14:creationId xmlns:p14="http://schemas.microsoft.com/office/powerpoint/2010/main" val="61506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928A9D-02C1-A749-0F56-9A32FC2CA4C6}"/>
              </a:ext>
            </a:extLst>
          </p:cNvPr>
          <p:cNvSpPr txBox="1">
            <a:spLocks/>
          </p:cNvSpPr>
          <p:nvPr/>
        </p:nvSpPr>
        <p:spPr>
          <a:xfrm>
            <a:off x="249621" y="144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Input &amp; Output (Ontology)</a:t>
            </a:r>
            <a:endParaRPr lang="en-US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3B6A1-DC17-54B8-3988-893CE392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78" y="1325430"/>
            <a:ext cx="7310444" cy="49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4E7F3A-882B-4DC5-D693-CEFEB675B648}"/>
              </a:ext>
            </a:extLst>
          </p:cNvPr>
          <p:cNvSpPr txBox="1">
            <a:spLocks/>
          </p:cNvSpPr>
          <p:nvPr/>
        </p:nvSpPr>
        <p:spPr>
          <a:xfrm>
            <a:off x="249621" y="144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Implementation: Overview</a:t>
            </a:r>
            <a:endParaRPr lang="en-US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A3879-88B8-5DBC-B62C-D4CA7278D5C7}"/>
              </a:ext>
            </a:extLst>
          </p:cNvPr>
          <p:cNvSpPr txBox="1"/>
          <p:nvPr/>
        </p:nvSpPr>
        <p:spPr>
          <a:xfrm>
            <a:off x="925101" y="6025801"/>
            <a:ext cx="52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simple LLM prompt for Local Relation Extraction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82E1F8-DF80-9E93-7F56-CE2A9D1B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0" y="1337634"/>
            <a:ext cx="3975506" cy="44783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2D96E-070C-9186-528F-65B0919F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61" y="1060395"/>
            <a:ext cx="5541053" cy="53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E45E-75BA-099D-742D-66776A65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455" y="297351"/>
            <a:ext cx="4423508" cy="943341"/>
          </a:xfrm>
        </p:spPr>
        <p:txBody>
          <a:bodyPr/>
          <a:lstStyle/>
          <a:p>
            <a:r>
              <a:rPr lang="en-US" sz="2650" b="1" dirty="0">
                <a:solidFill>
                  <a:schemeClr val="tx1"/>
                </a:solidFill>
              </a:rPr>
              <a:t>Stage 1: Entity Extraction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1F72-30ED-5A4B-A765-BAF76648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CCD5A-69F8-7C44-8AF6-D041C925865F}" type="slidenum">
              <a:rPr lang="en-AU" altLang="x-none"/>
              <a:pPr/>
              <a:t>9</a:t>
            </a:fld>
            <a:endParaRPr lang="en-AU" altLang="x-none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C61B53DF-01C1-37D0-B049-762DE496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07" y="136525"/>
            <a:ext cx="5450912" cy="3111328"/>
          </a:xfrm>
          <a:prstGeom prst="rect">
            <a:avLst/>
          </a:prstGeom>
        </p:spPr>
      </p:pic>
      <p:pic>
        <p:nvPicPr>
          <p:cNvPr id="8" name="Picture 7" descr="A diagram of different types of text&#10;&#10;Description automatically generated">
            <a:extLst>
              <a:ext uri="{FF2B5EF4-FFF2-40B4-BE49-F238E27FC236}">
                <a16:creationId xmlns:a16="http://schemas.microsoft.com/office/drawing/2014/main" id="{BBB90070-4FC6-0B6E-06F0-B9BF1F3B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10" y="3909481"/>
            <a:ext cx="5749193" cy="2629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09E67C-388F-7C1A-71A4-FCECC8482FCF}"/>
              </a:ext>
            </a:extLst>
          </p:cNvPr>
          <p:cNvSpPr txBox="1"/>
          <p:nvPr/>
        </p:nvSpPr>
        <p:spPr>
          <a:xfrm>
            <a:off x="9975928" y="197570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KG Structure After</a:t>
            </a:r>
          </a:p>
          <a:p>
            <a:pPr algn="ctr"/>
            <a:r>
              <a:rPr lang="en-US" dirty="0"/>
              <a:t>Stage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CB3A2-FF38-5CEA-9716-69B4D4808450}"/>
              </a:ext>
            </a:extLst>
          </p:cNvPr>
          <p:cNvSpPr txBox="1"/>
          <p:nvPr/>
        </p:nvSpPr>
        <p:spPr>
          <a:xfrm>
            <a:off x="10084030" y="3317204"/>
            <a:ext cx="21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 Example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0F06D0-16D0-2C65-5B10-7C339D73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45" y="966604"/>
            <a:ext cx="3499083" cy="55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5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1124</TotalTime>
  <Words>625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DengXian</vt:lpstr>
      <vt:lpstr>Microsoft YaHei</vt:lpstr>
      <vt:lpstr>Aptos</vt:lpstr>
      <vt:lpstr>Aptos Display</vt:lpstr>
      <vt:lpstr>Arial</vt:lpstr>
      <vt:lpstr>Times New Roman</vt:lpstr>
      <vt:lpstr>Office Theme</vt:lpstr>
      <vt:lpstr> Open Local Knowledge Graph Construction from Academic Papers  Using Generative Large Language Models (paper2lkg)</vt:lpstr>
      <vt:lpstr>Motivation for Building Local Academic KG</vt:lpstr>
      <vt:lpstr>Potential Application</vt:lpstr>
      <vt:lpstr>Motivation for Using Generative LLMs</vt:lpstr>
      <vt:lpstr>Goals</vt:lpstr>
      <vt:lpstr>Input &amp;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Approaches</vt:lpstr>
      <vt:lpstr>Evaluation (Output KG Quality)</vt:lpstr>
      <vt:lpstr>Evaluation (Complexity)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瑛璃 神楽坂</dc:creator>
  <cp:lastModifiedBy>瑛璃 千</cp:lastModifiedBy>
  <cp:revision>14</cp:revision>
  <dcterms:created xsi:type="dcterms:W3CDTF">2025-03-14T03:20:38Z</dcterms:created>
  <dcterms:modified xsi:type="dcterms:W3CDTF">2025-04-28T02:15:00Z</dcterms:modified>
</cp:coreProperties>
</file>